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44c038c1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44c038c1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b568c265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fb568c265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b568c265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b568c26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b568c265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b568c265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44c038c1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44c038c13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3f510e32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3f510e32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fba543c4c0_1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fba543c4c0_1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ba543c4c0_1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ba543c4c0_1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be0051c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be0051c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3f510e32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3f510e3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581f0c3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581f0c3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44c038c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44c038c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44c038c1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44c038c1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44c038c1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44c038c1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44c038c1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44c038c1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3f510e3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3f510e3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3f510e32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03f510e32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44c038c13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44c038c1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4087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ReliefXpert by </a:t>
            </a:r>
            <a:r>
              <a:rPr lang="en"/>
              <a:t>Athletes</a:t>
            </a:r>
            <a:r>
              <a:rPr lang="en"/>
              <a:t> </a:t>
            </a:r>
            <a:endParaRPr/>
          </a:p>
        </p:txBody>
      </p:sp>
      <p:sp>
        <p:nvSpPr>
          <p:cNvPr id="129" name="Google Shape;129;p13"/>
          <p:cNvSpPr txBox="1"/>
          <p:nvPr>
            <p:ph idx="1" type="subTitle"/>
          </p:nvPr>
        </p:nvSpPr>
        <p:spPr>
          <a:xfrm>
            <a:off x="1858700" y="304990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AI-Driven Personalized Pain Management with Real-Time Feedback and Relief Suggestions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for Squats</a:t>
            </a:r>
            <a:endParaRPr/>
          </a:p>
        </p:txBody>
      </p:sp>
      <p:pic>
        <p:nvPicPr>
          <p:cNvPr id="191" name="Google Shape;191;p22"/>
          <p:cNvPicPr preferRelativeResize="0"/>
          <p:nvPr/>
        </p:nvPicPr>
        <p:blipFill>
          <a:blip r:embed="rId3">
            <a:alphaModFix/>
          </a:blip>
          <a:stretch>
            <a:fillRect/>
          </a:stretch>
        </p:blipFill>
        <p:spPr>
          <a:xfrm>
            <a:off x="435725" y="2010725"/>
            <a:ext cx="4196550" cy="1171275"/>
          </a:xfrm>
          <a:prstGeom prst="rect">
            <a:avLst/>
          </a:prstGeom>
          <a:noFill/>
          <a:ln>
            <a:noFill/>
          </a:ln>
        </p:spPr>
      </p:pic>
      <p:pic>
        <p:nvPicPr>
          <p:cNvPr id="192" name="Google Shape;192;p22"/>
          <p:cNvPicPr preferRelativeResize="0"/>
          <p:nvPr/>
        </p:nvPicPr>
        <p:blipFill>
          <a:blip r:embed="rId4">
            <a:alphaModFix/>
          </a:blip>
          <a:stretch>
            <a:fillRect/>
          </a:stretch>
        </p:blipFill>
        <p:spPr>
          <a:xfrm>
            <a:off x="4704775" y="1435000"/>
            <a:ext cx="4206924" cy="22734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…Could be too late to avoid</a:t>
            </a:r>
            <a:endParaRPr/>
          </a:p>
        </p:txBody>
      </p:sp>
      <p:pic>
        <p:nvPicPr>
          <p:cNvPr id="198" name="Google Shape;198;p23"/>
          <p:cNvPicPr preferRelativeResize="0"/>
          <p:nvPr/>
        </p:nvPicPr>
        <p:blipFill>
          <a:blip r:embed="rId3">
            <a:alphaModFix/>
          </a:blip>
          <a:stretch>
            <a:fillRect/>
          </a:stretch>
        </p:blipFill>
        <p:spPr>
          <a:xfrm>
            <a:off x="1950600" y="1344897"/>
            <a:ext cx="6709800" cy="1950350"/>
          </a:xfrm>
          <a:prstGeom prst="rect">
            <a:avLst/>
          </a:prstGeom>
          <a:noFill/>
          <a:ln>
            <a:noFill/>
          </a:ln>
          <a:effectLst>
            <a:outerShdw blurRad="385763" rotWithShape="0" algn="bl" dir="3180000" dist="342900">
              <a:srgbClr val="000000">
                <a:alpha val="58999"/>
              </a:srgbClr>
            </a:outerShdw>
          </a:effectLst>
        </p:spPr>
      </p:pic>
      <p:pic>
        <p:nvPicPr>
          <p:cNvPr id="199" name="Google Shape;199;p23"/>
          <p:cNvPicPr preferRelativeResize="0"/>
          <p:nvPr/>
        </p:nvPicPr>
        <p:blipFill>
          <a:blip r:embed="rId4">
            <a:alphaModFix/>
          </a:blip>
          <a:stretch>
            <a:fillRect/>
          </a:stretch>
        </p:blipFill>
        <p:spPr>
          <a:xfrm>
            <a:off x="596996" y="2739546"/>
            <a:ext cx="5322141" cy="1950350"/>
          </a:xfrm>
          <a:prstGeom prst="rect">
            <a:avLst/>
          </a:prstGeom>
          <a:noFill/>
          <a:ln>
            <a:noFill/>
          </a:ln>
          <a:effectLst>
            <a:outerShdw blurRad="342900" rotWithShape="0" algn="bl" dir="3420000" dist="35242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..Could be too late to avoid (cont)</a:t>
            </a:r>
            <a:endParaRPr/>
          </a:p>
        </p:txBody>
      </p:sp>
      <p:sp>
        <p:nvSpPr>
          <p:cNvPr id="205" name="Google Shape;205;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Issues with “bro science” in training advice leading to conflicting advice on social media and articles</a:t>
            </a:r>
            <a:endParaRPr sz="1800"/>
          </a:p>
          <a:p>
            <a:pPr indent="-342900" lvl="0" marL="457200" rtl="0" algn="l">
              <a:spcBef>
                <a:spcPts val="0"/>
              </a:spcBef>
              <a:spcAft>
                <a:spcPts val="0"/>
              </a:spcAft>
              <a:buSzPts val="1800"/>
              <a:buChar char="●"/>
            </a:pPr>
            <a:r>
              <a:rPr lang="en" sz="1800"/>
              <a:t>Niche workouts often don’t have many explanations of workout</a:t>
            </a:r>
            <a:endParaRPr sz="1800"/>
          </a:p>
          <a:p>
            <a:pPr indent="-342900" lvl="0" marL="457200" rtl="0" algn="l">
              <a:spcBef>
                <a:spcPts val="0"/>
              </a:spcBef>
              <a:spcAft>
                <a:spcPts val="0"/>
              </a:spcAft>
              <a:buSzPts val="1800"/>
              <a:buChar char="●"/>
            </a:pPr>
            <a:r>
              <a:rPr lang="en" sz="1800"/>
              <a:t>Alternative adjustments to workouts not common when explaining a workout</a:t>
            </a:r>
            <a:endParaRPr sz="1800"/>
          </a:p>
          <a:p>
            <a:pPr indent="-342900" lvl="0" marL="457200" rtl="0" algn="l">
              <a:spcBef>
                <a:spcPts val="0"/>
              </a:spcBef>
              <a:spcAft>
                <a:spcPts val="0"/>
              </a:spcAft>
              <a:buSzPts val="1800"/>
              <a:buChar char="●"/>
            </a:pPr>
            <a:r>
              <a:rPr lang="en" sz="1800"/>
              <a:t>Ways to understand whether a workout is being done wrong not always paired with explanation of workouts - worse as short form video popularizes more exercises</a:t>
            </a:r>
            <a:endParaRPr sz="1800"/>
          </a:p>
        </p:txBody>
      </p:sp>
      <p:pic>
        <p:nvPicPr>
          <p:cNvPr id="206" name="Google Shape;206;p24"/>
          <p:cNvPicPr preferRelativeResize="0"/>
          <p:nvPr/>
        </p:nvPicPr>
        <p:blipFill>
          <a:blip r:embed="rId3">
            <a:alphaModFix/>
          </a:blip>
          <a:stretch>
            <a:fillRect/>
          </a:stretch>
        </p:blipFill>
        <p:spPr>
          <a:xfrm>
            <a:off x="6832425" y="296675"/>
            <a:ext cx="1770450" cy="1770450"/>
          </a:xfrm>
          <a:prstGeom prst="rect">
            <a:avLst/>
          </a:prstGeom>
          <a:noFill/>
          <a:ln>
            <a:noFill/>
          </a:ln>
          <a:effectLst>
            <a:outerShdw blurRad="514350" rotWithShape="0" algn="bl" dir="2940000" dist="238125">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Work</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19150" y="845600"/>
            <a:ext cx="3627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Steps:</a:t>
            </a:r>
            <a:endParaRPr/>
          </a:p>
        </p:txBody>
      </p:sp>
      <p:sp>
        <p:nvSpPr>
          <p:cNvPr id="217" name="Google Shape;217;p26"/>
          <p:cNvSpPr txBox="1"/>
          <p:nvPr>
            <p:ph idx="1" type="body"/>
          </p:nvPr>
        </p:nvSpPr>
        <p:spPr>
          <a:xfrm>
            <a:off x="819150" y="1990725"/>
            <a:ext cx="4455000" cy="167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be creating model for 3 other types of </a:t>
            </a:r>
            <a:r>
              <a:rPr lang="en"/>
              <a:t>exercise</a:t>
            </a:r>
            <a:r>
              <a:rPr lang="en"/>
              <a:t> which is:</a:t>
            </a:r>
            <a:endParaRPr/>
          </a:p>
          <a:p>
            <a:pPr indent="-311150" lvl="0" marL="457200" rtl="0" algn="l">
              <a:spcBef>
                <a:spcPts val="1200"/>
              </a:spcBef>
              <a:spcAft>
                <a:spcPts val="0"/>
              </a:spcAft>
              <a:buSzPts val="1300"/>
              <a:buAutoNum type="arabicPeriod"/>
            </a:pPr>
            <a:r>
              <a:rPr lang="en"/>
              <a:t>Plank</a:t>
            </a:r>
            <a:endParaRPr/>
          </a:p>
          <a:p>
            <a:pPr indent="-311150" lvl="0" marL="457200" rtl="0" algn="l">
              <a:spcBef>
                <a:spcPts val="0"/>
              </a:spcBef>
              <a:spcAft>
                <a:spcPts val="0"/>
              </a:spcAft>
              <a:buSzPts val="1300"/>
              <a:buAutoNum type="arabicPeriod"/>
            </a:pPr>
            <a:r>
              <a:rPr lang="en"/>
              <a:t>Lunges</a:t>
            </a:r>
            <a:endParaRPr/>
          </a:p>
          <a:p>
            <a:pPr indent="-311150" lvl="0" marL="457200" rtl="0" algn="l">
              <a:spcBef>
                <a:spcPts val="0"/>
              </a:spcBef>
              <a:spcAft>
                <a:spcPts val="0"/>
              </a:spcAft>
              <a:buSzPts val="1300"/>
              <a:buAutoNum type="arabicPeriod"/>
            </a:pPr>
            <a:r>
              <a:rPr lang="en"/>
              <a:t>Bicep Curl</a:t>
            </a:r>
            <a:endParaRPr/>
          </a:p>
        </p:txBody>
      </p:sp>
      <p:pic>
        <p:nvPicPr>
          <p:cNvPr id="218" name="Google Shape;218;p26"/>
          <p:cNvPicPr preferRelativeResize="0"/>
          <p:nvPr/>
        </p:nvPicPr>
        <p:blipFill>
          <a:blip r:embed="rId3">
            <a:alphaModFix/>
          </a:blip>
          <a:stretch>
            <a:fillRect/>
          </a:stretch>
        </p:blipFill>
        <p:spPr>
          <a:xfrm>
            <a:off x="2506075" y="3049450"/>
            <a:ext cx="2857500" cy="1600200"/>
          </a:xfrm>
          <a:prstGeom prst="rect">
            <a:avLst/>
          </a:prstGeom>
          <a:noFill/>
          <a:ln>
            <a:noFill/>
          </a:ln>
        </p:spPr>
      </p:pic>
      <p:pic>
        <p:nvPicPr>
          <p:cNvPr id="219" name="Google Shape;219;p26"/>
          <p:cNvPicPr preferRelativeResize="0"/>
          <p:nvPr/>
        </p:nvPicPr>
        <p:blipFill>
          <a:blip r:embed="rId4">
            <a:alphaModFix/>
          </a:blip>
          <a:stretch>
            <a:fillRect/>
          </a:stretch>
        </p:blipFill>
        <p:spPr>
          <a:xfrm>
            <a:off x="5467350" y="623150"/>
            <a:ext cx="2857500" cy="1607352"/>
          </a:xfrm>
          <a:prstGeom prst="rect">
            <a:avLst/>
          </a:prstGeom>
          <a:noFill/>
          <a:ln>
            <a:noFill/>
          </a:ln>
        </p:spPr>
      </p:pic>
      <p:pic>
        <p:nvPicPr>
          <p:cNvPr id="220" name="Google Shape;220;p26"/>
          <p:cNvPicPr preferRelativeResize="0"/>
          <p:nvPr/>
        </p:nvPicPr>
        <p:blipFill>
          <a:blip r:embed="rId5">
            <a:alphaModFix/>
          </a:blip>
          <a:stretch>
            <a:fillRect/>
          </a:stretch>
        </p:blipFill>
        <p:spPr>
          <a:xfrm>
            <a:off x="5506725" y="2724350"/>
            <a:ext cx="2778750" cy="185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26" name="Google Shape;226;p27"/>
          <p:cNvSpPr txBox="1"/>
          <p:nvPr/>
        </p:nvSpPr>
        <p:spPr>
          <a:xfrm>
            <a:off x="465950" y="1416075"/>
            <a:ext cx="81219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p>
          <a:p>
            <a:pPr indent="-298450" lvl="0" marL="457200" rtl="0" algn="l">
              <a:lnSpc>
                <a:spcPct val="115000"/>
              </a:lnSpc>
              <a:spcBef>
                <a:spcPts val="1200"/>
              </a:spcBef>
              <a:spcAft>
                <a:spcPts val="0"/>
              </a:spcAft>
              <a:buSzPts val="1100"/>
              <a:buChar char="●"/>
            </a:pPr>
            <a:r>
              <a:rPr lang="en" sz="1100"/>
              <a:t>Conduct user testing to gather feedback on the frontend interface.</a:t>
            </a:r>
            <a:endParaRPr sz="1100"/>
          </a:p>
          <a:p>
            <a:pPr indent="-298450" lvl="0" marL="457200" rtl="0" algn="l">
              <a:lnSpc>
                <a:spcPct val="115000"/>
              </a:lnSpc>
              <a:spcBef>
                <a:spcPts val="0"/>
              </a:spcBef>
              <a:spcAft>
                <a:spcPts val="0"/>
              </a:spcAft>
              <a:buSzPts val="1100"/>
              <a:buChar char="●"/>
            </a:pPr>
            <a:r>
              <a:rPr lang="en" sz="1100"/>
              <a:t>Refine the AI/ML model based on user interaction data.</a:t>
            </a:r>
            <a:endParaRPr sz="1100"/>
          </a:p>
          <a:p>
            <a:pPr indent="-298450" lvl="0" marL="457200" rtl="0" algn="l">
              <a:lnSpc>
                <a:spcPct val="115000"/>
              </a:lnSpc>
              <a:spcBef>
                <a:spcPts val="0"/>
              </a:spcBef>
              <a:spcAft>
                <a:spcPts val="0"/>
              </a:spcAft>
              <a:buSzPts val="1100"/>
              <a:buChar char="●"/>
            </a:pPr>
            <a:r>
              <a:rPr lang="en" sz="1100"/>
              <a:t>Finalize the deployment strategy for the web application.</a:t>
            </a:r>
            <a:endParaRPr b="1" sz="1300"/>
          </a:p>
        </p:txBody>
      </p:sp>
      <p:pic>
        <p:nvPicPr>
          <p:cNvPr id="227" name="Google Shape;227;p27"/>
          <p:cNvPicPr preferRelativeResize="0"/>
          <p:nvPr/>
        </p:nvPicPr>
        <p:blipFill>
          <a:blip r:embed="rId3">
            <a:alphaModFix/>
          </a:blip>
          <a:stretch>
            <a:fillRect/>
          </a:stretch>
        </p:blipFill>
        <p:spPr>
          <a:xfrm>
            <a:off x="5341729" y="1800200"/>
            <a:ext cx="2983124"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19150" y="845600"/>
            <a:ext cx="7186800" cy="58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Feedback using Multi Modal Data</a:t>
            </a:r>
            <a:endParaRPr/>
          </a:p>
          <a:p>
            <a:pPr indent="0" lvl="0" marL="0" rtl="0" algn="l">
              <a:spcBef>
                <a:spcPts val="0"/>
              </a:spcBef>
              <a:spcAft>
                <a:spcPts val="0"/>
              </a:spcAft>
              <a:buNone/>
            </a:pPr>
            <a:r>
              <a:t/>
            </a:r>
            <a:endParaRPr/>
          </a:p>
        </p:txBody>
      </p:sp>
      <p:sp>
        <p:nvSpPr>
          <p:cNvPr id="233" name="Google Shape;233;p28"/>
          <p:cNvSpPr txBox="1"/>
          <p:nvPr>
            <p:ph idx="1" type="body"/>
          </p:nvPr>
        </p:nvSpPr>
        <p:spPr>
          <a:xfrm>
            <a:off x="819150" y="1483875"/>
            <a:ext cx="6750900" cy="13395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Char char="●"/>
            </a:pPr>
            <a:r>
              <a:rPr lang="en" sz="1600"/>
              <a:t>Using a simple camera, like a webcam or phone - provide real-time feedback!</a:t>
            </a:r>
            <a:endParaRPr sz="1600"/>
          </a:p>
          <a:p>
            <a:pPr indent="-330200" lvl="0" marL="457200" rtl="0" algn="l">
              <a:lnSpc>
                <a:spcPct val="95000"/>
              </a:lnSpc>
              <a:spcBef>
                <a:spcPts val="0"/>
              </a:spcBef>
              <a:spcAft>
                <a:spcPts val="0"/>
              </a:spcAft>
              <a:buSzPts val="1600"/>
              <a:buChar char="●"/>
            </a:pPr>
            <a:r>
              <a:rPr lang="en" sz="1600"/>
              <a:t>Using Sentimental analysis form facial expressions</a:t>
            </a:r>
            <a:endParaRPr sz="1600"/>
          </a:p>
          <a:p>
            <a:pPr indent="-330200" lvl="0" marL="457200" rtl="0" algn="l">
              <a:lnSpc>
                <a:spcPct val="95000"/>
              </a:lnSpc>
              <a:spcBef>
                <a:spcPts val="0"/>
              </a:spcBef>
              <a:spcAft>
                <a:spcPts val="0"/>
              </a:spcAft>
              <a:buSzPts val="1600"/>
              <a:buChar char="●"/>
            </a:pPr>
            <a:r>
              <a:rPr lang="en" sz="1600"/>
              <a:t>Using pre trained chatBot for suggestions and comments</a:t>
            </a:r>
            <a:endParaRPr sz="1600"/>
          </a:p>
        </p:txBody>
      </p:sp>
      <p:pic>
        <p:nvPicPr>
          <p:cNvPr id="234" name="Google Shape;234;p28"/>
          <p:cNvPicPr preferRelativeResize="0"/>
          <p:nvPr/>
        </p:nvPicPr>
        <p:blipFill>
          <a:blip r:embed="rId3">
            <a:alphaModFix/>
          </a:blip>
          <a:stretch>
            <a:fillRect/>
          </a:stretch>
        </p:blipFill>
        <p:spPr>
          <a:xfrm>
            <a:off x="1513074" y="3009850"/>
            <a:ext cx="3236026" cy="1339550"/>
          </a:xfrm>
          <a:prstGeom prst="rect">
            <a:avLst/>
          </a:prstGeom>
          <a:noFill/>
          <a:ln>
            <a:noFill/>
          </a:ln>
          <a:effectLst>
            <a:outerShdw blurRad="214313" rotWithShape="0" algn="bl" dir="3300000" dist="200025">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Retrieval Augmented Generation (RAG) and LLM Feedback</a:t>
            </a:r>
            <a:endParaRPr/>
          </a:p>
        </p:txBody>
      </p:sp>
      <p:sp>
        <p:nvSpPr>
          <p:cNvPr id="240" name="Google Shape;240;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Char char="●"/>
            </a:pPr>
            <a:r>
              <a:rPr lang="en" sz="1600"/>
              <a:t>We plan to use an LLM to provide text/audio feedback that is personalized to what the user is doing incorrectly in their exercise</a:t>
            </a:r>
            <a:endParaRPr sz="1600"/>
          </a:p>
          <a:p>
            <a:pPr indent="-322580" lvl="0" marL="457200" rtl="0" algn="l">
              <a:spcBef>
                <a:spcPts val="0"/>
              </a:spcBef>
              <a:spcAft>
                <a:spcPts val="0"/>
              </a:spcAft>
              <a:buSzPct val="100000"/>
              <a:buChar char="●"/>
            </a:pPr>
            <a:r>
              <a:rPr lang="en" sz="1600"/>
              <a:t>Model will work with a corpus of data that includes exercise guidelines and research which our team will curate for more in-depth approach and guidance for the LLM</a:t>
            </a:r>
            <a:endParaRPr sz="1600"/>
          </a:p>
          <a:p>
            <a:pPr indent="-322580" lvl="0" marL="457200" rtl="0" algn="l">
              <a:spcBef>
                <a:spcPts val="0"/>
              </a:spcBef>
              <a:spcAft>
                <a:spcPts val="0"/>
              </a:spcAft>
              <a:buSzPct val="100000"/>
              <a:buChar char="●"/>
            </a:pPr>
            <a:r>
              <a:rPr lang="en" sz="1600"/>
              <a:t>Example : user is feeling pain doing deadlifts, RAG retrieves relevant information from the corpus and provides feedback on improving form or recommending alternative exercises like kettlebell swings or hip thrusts that maybe easier to perform while working on the same muscle groups</a:t>
            </a:r>
            <a:endParaRPr sz="1600"/>
          </a:p>
          <a:p>
            <a:pPr indent="0" lvl="0" marL="457200" rtl="0" algn="l">
              <a:spcBef>
                <a:spcPts val="1200"/>
              </a:spcBef>
              <a:spcAft>
                <a:spcPts val="1200"/>
              </a:spcAft>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774050" y="598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 Questions</a:t>
            </a:r>
            <a:endParaRPr/>
          </a:p>
        </p:txBody>
      </p:sp>
      <p:sp>
        <p:nvSpPr>
          <p:cNvPr id="251" name="Google Shape;251;p31"/>
          <p:cNvSpPr txBox="1"/>
          <p:nvPr/>
        </p:nvSpPr>
        <p:spPr>
          <a:xfrm>
            <a:off x="465950" y="1416075"/>
            <a:ext cx="81219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b="1" lang="en" sz="1100"/>
              <a:t>What technical challenges have you encountered during the development of the exercise detection model, and </a:t>
            </a:r>
            <a:r>
              <a:rPr b="1" lang="en" sz="1100"/>
              <a:t>h</a:t>
            </a:r>
            <a:r>
              <a:rPr b="1" lang="en" sz="1100"/>
              <a:t>ow have you addressed them?</a:t>
            </a:r>
            <a:endParaRPr b="1" sz="1100"/>
          </a:p>
          <a:p>
            <a:pPr indent="-298450" lvl="0" marL="457200" rtl="0" algn="l">
              <a:lnSpc>
                <a:spcPct val="115000"/>
              </a:lnSpc>
              <a:spcBef>
                <a:spcPts val="0"/>
              </a:spcBef>
              <a:spcAft>
                <a:spcPts val="0"/>
              </a:spcAft>
              <a:buSzPts val="1100"/>
              <a:buChar char="●"/>
            </a:pPr>
            <a:r>
              <a:rPr b="1" lang="en" sz="1100"/>
              <a:t>How do you assess the effectiveness of the current AI/ML model in detecting exercise forms? Are there metrics you believe we should focus on?</a:t>
            </a:r>
            <a:endParaRPr b="1" sz="1100"/>
          </a:p>
          <a:p>
            <a:pPr indent="-298450" lvl="0" marL="457200" rtl="0" algn="l">
              <a:lnSpc>
                <a:spcPct val="115000"/>
              </a:lnSpc>
              <a:spcBef>
                <a:spcPts val="0"/>
              </a:spcBef>
              <a:spcAft>
                <a:spcPts val="0"/>
              </a:spcAft>
              <a:buSzPts val="1100"/>
              <a:buChar char="●"/>
            </a:pPr>
            <a:r>
              <a:rPr b="1" lang="en" sz="1100"/>
              <a:t>What features do you think would enhance the user experience on the frontend? Are there any functionalities you feel are currently lacking?</a:t>
            </a:r>
            <a:endParaRPr sz="1100"/>
          </a:p>
          <a:p>
            <a:pPr indent="-298450" lvl="0" marL="457200" rtl="0" algn="l">
              <a:lnSpc>
                <a:spcPct val="115000"/>
              </a:lnSpc>
              <a:spcBef>
                <a:spcPts val="0"/>
              </a:spcBef>
              <a:spcAft>
                <a:spcPts val="0"/>
              </a:spcAft>
              <a:buSzPts val="1100"/>
              <a:buChar char="●"/>
            </a:pPr>
            <a:r>
              <a:rPr b="1" lang="en" sz="1100"/>
              <a:t>How do you feel about the integration between the frontend and backend systems? Are there any pain points or areas for improvement?</a:t>
            </a:r>
            <a:endParaRPr b="1" sz="1100"/>
          </a:p>
          <a:p>
            <a:pPr indent="-298450" lvl="0" marL="457200" rtl="0" algn="l">
              <a:lnSpc>
                <a:spcPct val="115000"/>
              </a:lnSpc>
              <a:spcBef>
                <a:spcPts val="0"/>
              </a:spcBef>
              <a:spcAft>
                <a:spcPts val="0"/>
              </a:spcAft>
              <a:buSzPts val="1100"/>
              <a:buChar char="●"/>
            </a:pPr>
            <a:r>
              <a:rPr b="1" lang="en" sz="1100"/>
              <a:t>What are your expectations for the next phase of the project? Are there any particular goals or deliverables you want to emphasize?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Jainil Patel : AI/ML Specialist</a:t>
            </a:r>
            <a:endParaRPr/>
          </a:p>
          <a:p>
            <a:pPr indent="-298450" lvl="1" marL="914400" rtl="0" algn="l">
              <a:spcBef>
                <a:spcPts val="0"/>
              </a:spcBef>
              <a:spcAft>
                <a:spcPts val="0"/>
              </a:spcAft>
              <a:buSzPts val="1100"/>
              <a:buChar char="○"/>
            </a:pPr>
            <a:r>
              <a:rPr lang="en"/>
              <a:t>Fine-tune machine learning models for </a:t>
            </a:r>
            <a:br>
              <a:rPr lang="en"/>
            </a:br>
            <a:r>
              <a:rPr lang="en"/>
              <a:t>detection</a:t>
            </a:r>
            <a:endParaRPr/>
          </a:p>
          <a:p>
            <a:pPr indent="-311150" lvl="0" marL="457200" rtl="0" algn="l">
              <a:spcBef>
                <a:spcPts val="0"/>
              </a:spcBef>
              <a:spcAft>
                <a:spcPts val="0"/>
              </a:spcAft>
              <a:buSzPts val="1300"/>
              <a:buChar char="●"/>
            </a:pPr>
            <a:r>
              <a:rPr lang="en"/>
              <a:t>Cameron O’Dell: Front-End Dev</a:t>
            </a:r>
            <a:endParaRPr/>
          </a:p>
          <a:p>
            <a:pPr indent="-298450" lvl="1" marL="914400" rtl="0" algn="l">
              <a:spcBef>
                <a:spcPts val="0"/>
              </a:spcBef>
              <a:spcAft>
                <a:spcPts val="0"/>
              </a:spcAft>
              <a:buSzPts val="1100"/>
              <a:buChar char="○"/>
            </a:pPr>
            <a:r>
              <a:rPr lang="en"/>
              <a:t>Develop and implement user interface and</a:t>
            </a:r>
            <a:br>
              <a:rPr lang="en"/>
            </a:br>
            <a:r>
              <a:rPr lang="en"/>
              <a:t>API interaction</a:t>
            </a:r>
            <a:endParaRPr/>
          </a:p>
          <a:p>
            <a:pPr indent="-311150" lvl="0" marL="457200" rtl="0" algn="l">
              <a:spcBef>
                <a:spcPts val="0"/>
              </a:spcBef>
              <a:spcAft>
                <a:spcPts val="0"/>
              </a:spcAft>
              <a:buSzPts val="1300"/>
              <a:buChar char="●"/>
            </a:pPr>
            <a:r>
              <a:rPr lang="en"/>
              <a:t>Suryansh Patel: Project Manager / Full Stack</a:t>
            </a:r>
            <a:endParaRPr/>
          </a:p>
          <a:p>
            <a:pPr indent="-298450" lvl="1" marL="914400" rtl="0" algn="l">
              <a:spcBef>
                <a:spcPts val="0"/>
              </a:spcBef>
              <a:spcAft>
                <a:spcPts val="0"/>
              </a:spcAft>
              <a:buSzPts val="1100"/>
              <a:buChar char="○"/>
            </a:pPr>
            <a:r>
              <a:rPr lang="en"/>
              <a:t>Oversee project timeline and ensure AI </a:t>
            </a:r>
            <a:br>
              <a:rPr lang="en"/>
            </a:br>
            <a:r>
              <a:rPr lang="en"/>
              <a:t>integration</a:t>
            </a:r>
            <a:endParaRPr/>
          </a:p>
          <a:p>
            <a:pPr indent="-311150" lvl="0" marL="457200" rtl="0" algn="l">
              <a:spcBef>
                <a:spcPts val="0"/>
              </a:spcBef>
              <a:spcAft>
                <a:spcPts val="0"/>
              </a:spcAft>
              <a:buSzPts val="1300"/>
              <a:buChar char="●"/>
            </a:pPr>
            <a:r>
              <a:rPr lang="en"/>
              <a:t>Jacob Xayaphet: Data Analyst / UX Researcher</a:t>
            </a:r>
            <a:endParaRPr/>
          </a:p>
          <a:p>
            <a:pPr indent="-298450" lvl="1" marL="914400" rtl="0" algn="l">
              <a:spcBef>
                <a:spcPts val="0"/>
              </a:spcBef>
              <a:spcAft>
                <a:spcPts val="0"/>
              </a:spcAft>
              <a:buSzPts val="1100"/>
              <a:buChar char="○"/>
            </a:pPr>
            <a:r>
              <a:rPr lang="en"/>
              <a:t>Analyze the performance of models and follow through with design based on user feedback</a:t>
            </a:r>
            <a:endParaRPr/>
          </a:p>
        </p:txBody>
      </p:sp>
      <p:pic>
        <p:nvPicPr>
          <p:cNvPr id="136" name="Google Shape;136;p14"/>
          <p:cNvPicPr preferRelativeResize="0"/>
          <p:nvPr/>
        </p:nvPicPr>
        <p:blipFill>
          <a:blip r:embed="rId3">
            <a:alphaModFix/>
          </a:blip>
          <a:stretch>
            <a:fillRect/>
          </a:stretch>
        </p:blipFill>
        <p:spPr>
          <a:xfrm>
            <a:off x="4474720" y="700699"/>
            <a:ext cx="4201029" cy="3155700"/>
          </a:xfrm>
          <a:prstGeom prst="rect">
            <a:avLst/>
          </a:prstGeom>
          <a:noFill/>
          <a:ln>
            <a:noFill/>
          </a:ln>
          <a:effectLst>
            <a:outerShdw blurRad="171450" rotWithShape="0" algn="bl" dir="3420000" dist="200025">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t>
            </a:r>
            <a:r>
              <a:rPr lang="en"/>
              <a:t>the problem?</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rPr>
              <a:t>Develop an AI-powered tool that monitors exercise posture and provides real-time feedback to users while also managing and alleviating pain during workouts.</a:t>
            </a:r>
            <a:endParaRPr sz="1200">
              <a:solidFill>
                <a:srgbClr val="000000"/>
              </a:solidFill>
            </a:endParaRPr>
          </a:p>
          <a:p>
            <a:pPr indent="0" lvl="0" marL="0" rtl="0" algn="l">
              <a:spcBef>
                <a:spcPts val="1200"/>
              </a:spcBef>
              <a:spcAft>
                <a:spcPts val="0"/>
              </a:spcAft>
              <a:buNone/>
            </a:pPr>
            <a:r>
              <a:rPr b="1" lang="en" sz="1200">
                <a:solidFill>
                  <a:srgbClr val="000000"/>
                </a:solidFill>
              </a:rPr>
              <a:t>Key Features</a:t>
            </a:r>
            <a:r>
              <a:rPr lang="en" sz="1200">
                <a:solidFill>
                  <a:srgbClr val="000000"/>
                </a:solidFill>
              </a:rPr>
              <a:t>:</a:t>
            </a:r>
            <a:endParaRPr sz="1200">
              <a:solidFill>
                <a:srgbClr val="000000"/>
              </a:solidFill>
            </a:endParaRPr>
          </a:p>
          <a:p>
            <a:pPr indent="-304800" lvl="0" marL="457200" rtl="0" algn="l">
              <a:spcBef>
                <a:spcPts val="1200"/>
              </a:spcBef>
              <a:spcAft>
                <a:spcPts val="0"/>
              </a:spcAft>
              <a:buClr>
                <a:srgbClr val="000000"/>
              </a:buClr>
              <a:buSzPts val="1200"/>
              <a:buChar char="●"/>
            </a:pPr>
            <a:r>
              <a:rPr lang="en" sz="1200">
                <a:solidFill>
                  <a:srgbClr val="000000"/>
                </a:solidFill>
              </a:rPr>
              <a:t>Real-time posture correction</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AI-driven pain monitoring and relief suggestions</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Personalised pain management plans</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computer locates pain?</a:t>
            </a:r>
            <a:endParaRPr/>
          </a:p>
        </p:txBody>
      </p:sp>
      <p:sp>
        <p:nvSpPr>
          <p:cNvPr id="148" name="Google Shape;148;p16"/>
          <p:cNvSpPr txBox="1"/>
          <p:nvPr>
            <p:ph idx="1" type="body"/>
          </p:nvPr>
        </p:nvSpPr>
        <p:spPr>
          <a:xfrm>
            <a:off x="819150" y="1990725"/>
            <a:ext cx="35700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are planning to show the 3D model of the human to the user, and the </a:t>
            </a:r>
            <a:r>
              <a:rPr lang="en"/>
              <a:t>user would be able to select the areas where he is getting the pain most. </a:t>
            </a:r>
            <a:endParaRPr/>
          </a:p>
          <a:p>
            <a:pPr indent="0" lvl="0" marL="0" rtl="0" algn="l">
              <a:spcBef>
                <a:spcPts val="1200"/>
              </a:spcBef>
              <a:spcAft>
                <a:spcPts val="0"/>
              </a:spcAft>
              <a:buNone/>
            </a:pPr>
            <a:r>
              <a:rPr lang="en"/>
              <a:t>Also we would be asking that which muscles the user thinks are getting the most workout during the exercise. </a:t>
            </a:r>
            <a:endParaRPr/>
          </a:p>
          <a:p>
            <a:pPr indent="0" lvl="0" marL="0" rtl="0" algn="l">
              <a:spcBef>
                <a:spcPts val="1200"/>
              </a:spcBef>
              <a:spcAft>
                <a:spcPts val="1200"/>
              </a:spcAft>
              <a:buNone/>
            </a:pPr>
            <a:r>
              <a:rPr lang="en"/>
              <a:t>By this the database will contain the locations of the pain, which will be than given to the LLMs for further processing. </a:t>
            </a:r>
            <a:endParaRPr/>
          </a:p>
        </p:txBody>
      </p:sp>
      <p:pic>
        <p:nvPicPr>
          <p:cNvPr id="149" name="Google Shape;149;p16"/>
          <p:cNvPicPr preferRelativeResize="0"/>
          <p:nvPr/>
        </p:nvPicPr>
        <p:blipFill>
          <a:blip r:embed="rId3">
            <a:alphaModFix/>
          </a:blip>
          <a:stretch>
            <a:fillRect/>
          </a:stretch>
        </p:blipFill>
        <p:spPr>
          <a:xfrm>
            <a:off x="4389150" y="1703325"/>
            <a:ext cx="4500776" cy="2840850"/>
          </a:xfrm>
          <a:prstGeom prst="rect">
            <a:avLst/>
          </a:prstGeom>
          <a:noFill/>
          <a:ln>
            <a:noFill/>
          </a:ln>
        </p:spPr>
      </p:pic>
      <p:sp>
        <p:nvSpPr>
          <p:cNvPr id="150" name="Google Shape;150;p16"/>
          <p:cNvSpPr txBox="1"/>
          <p:nvPr>
            <p:ph idx="1" type="body"/>
          </p:nvPr>
        </p:nvSpPr>
        <p:spPr>
          <a:xfrm>
            <a:off x="5294375" y="4599425"/>
            <a:ext cx="3389400" cy="3117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en"/>
              <a:t>Image </a:t>
            </a:r>
            <a:r>
              <a:rPr lang="en"/>
              <a:t>taken from internet.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Progress?</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Able to connect and integrate </a:t>
            </a:r>
            <a:r>
              <a:rPr lang="en"/>
              <a:t>triangle</a:t>
            </a:r>
            <a:r>
              <a:rPr lang="en"/>
              <a:t> model</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Our model works properly on one </a:t>
            </a:r>
            <a:r>
              <a:rPr lang="en"/>
              <a:t>exercise</a:t>
            </a:r>
            <a:r>
              <a:rPr lang="en"/>
              <a:t> which is squats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Using Ngrock  we deployed and tested on other machines as well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Technology Used:</a:t>
            </a:r>
            <a:endParaRPr/>
          </a:p>
        </p:txBody>
      </p:sp>
      <p:pic>
        <p:nvPicPr>
          <p:cNvPr id="162" name="Google Shape;162;p18"/>
          <p:cNvPicPr preferRelativeResize="0"/>
          <p:nvPr/>
        </p:nvPicPr>
        <p:blipFill>
          <a:blip r:embed="rId3">
            <a:alphaModFix/>
          </a:blip>
          <a:stretch>
            <a:fillRect/>
          </a:stretch>
        </p:blipFill>
        <p:spPr>
          <a:xfrm>
            <a:off x="3530549" y="1952625"/>
            <a:ext cx="1847850" cy="2476500"/>
          </a:xfrm>
          <a:prstGeom prst="rect">
            <a:avLst/>
          </a:prstGeom>
          <a:noFill/>
          <a:ln>
            <a:noFill/>
          </a:ln>
        </p:spPr>
      </p:pic>
      <p:pic>
        <p:nvPicPr>
          <p:cNvPr id="163" name="Google Shape;163;p18"/>
          <p:cNvPicPr preferRelativeResize="0"/>
          <p:nvPr/>
        </p:nvPicPr>
        <p:blipFill>
          <a:blip r:embed="rId4">
            <a:alphaModFix/>
          </a:blip>
          <a:stretch>
            <a:fillRect/>
          </a:stretch>
        </p:blipFill>
        <p:spPr>
          <a:xfrm>
            <a:off x="5538074" y="557750"/>
            <a:ext cx="3460802" cy="2114934"/>
          </a:xfrm>
          <a:prstGeom prst="rect">
            <a:avLst/>
          </a:prstGeom>
          <a:noFill/>
          <a:ln>
            <a:noFill/>
          </a:ln>
        </p:spPr>
      </p:pic>
      <p:pic>
        <p:nvPicPr>
          <p:cNvPr id="164" name="Google Shape;164;p18"/>
          <p:cNvPicPr preferRelativeResize="0"/>
          <p:nvPr/>
        </p:nvPicPr>
        <p:blipFill>
          <a:blip r:embed="rId5">
            <a:alphaModFix/>
          </a:blip>
          <a:stretch>
            <a:fillRect/>
          </a:stretch>
        </p:blipFill>
        <p:spPr>
          <a:xfrm>
            <a:off x="6155575" y="3057553"/>
            <a:ext cx="2300676" cy="1294950"/>
          </a:xfrm>
          <a:prstGeom prst="rect">
            <a:avLst/>
          </a:prstGeom>
          <a:noFill/>
          <a:ln>
            <a:noFill/>
          </a:ln>
        </p:spPr>
      </p:pic>
      <p:pic>
        <p:nvPicPr>
          <p:cNvPr id="165" name="Google Shape;165;p18"/>
          <p:cNvPicPr preferRelativeResize="0"/>
          <p:nvPr/>
        </p:nvPicPr>
        <p:blipFill>
          <a:blip r:embed="rId6">
            <a:alphaModFix/>
          </a:blip>
          <a:stretch>
            <a:fillRect/>
          </a:stretch>
        </p:blipFill>
        <p:spPr>
          <a:xfrm>
            <a:off x="646400" y="2476838"/>
            <a:ext cx="2550125" cy="1428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Triangle Model Implementation.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63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Triangle model</a:t>
            </a:r>
            <a:endParaRPr/>
          </a:p>
        </p:txBody>
      </p:sp>
      <p:pic>
        <p:nvPicPr>
          <p:cNvPr id="176" name="Google Shape;176;p20"/>
          <p:cNvPicPr preferRelativeResize="0"/>
          <p:nvPr/>
        </p:nvPicPr>
        <p:blipFill>
          <a:blip r:embed="rId3">
            <a:alphaModFix/>
          </a:blip>
          <a:stretch>
            <a:fillRect/>
          </a:stretch>
        </p:blipFill>
        <p:spPr>
          <a:xfrm>
            <a:off x="712150" y="1370400"/>
            <a:ext cx="5200025" cy="3338575"/>
          </a:xfrm>
          <a:prstGeom prst="rect">
            <a:avLst/>
          </a:prstGeom>
          <a:noFill/>
          <a:ln>
            <a:noFill/>
          </a:ln>
        </p:spPr>
      </p:pic>
      <p:sp>
        <p:nvSpPr>
          <p:cNvPr id="177" name="Google Shape;177;p20"/>
          <p:cNvSpPr txBox="1"/>
          <p:nvPr/>
        </p:nvSpPr>
        <p:spPr>
          <a:xfrm>
            <a:off x="5878875" y="1257225"/>
            <a:ext cx="3000000" cy="27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Frontend</a:t>
            </a:r>
            <a:r>
              <a:rPr lang="en" sz="1100"/>
              <a:t>: Developed using Vue.js but planning to change, featuring a responsive design that supports various devices.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en" sz="1100"/>
              <a:t>Data Repository</a:t>
            </a:r>
            <a:r>
              <a:rPr lang="en" sz="1100"/>
              <a:t>: MongoDB stores unstructured data (images and annotations).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r>
              <a:rPr b="1" lang="en" sz="1100"/>
              <a:t>AI/ML Component</a:t>
            </a:r>
            <a:r>
              <a:rPr lang="en" sz="1100"/>
              <a:t>: The model is implemented in Tensorflow, with real-time processing capabilities for exercise detection.</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UI</a:t>
            </a:r>
            <a:endParaRPr/>
          </a:p>
        </p:txBody>
      </p:sp>
      <p:pic>
        <p:nvPicPr>
          <p:cNvPr id="183" name="Google Shape;183;p21"/>
          <p:cNvPicPr preferRelativeResize="0"/>
          <p:nvPr/>
        </p:nvPicPr>
        <p:blipFill>
          <a:blip r:embed="rId3">
            <a:alphaModFix/>
          </a:blip>
          <a:stretch>
            <a:fillRect/>
          </a:stretch>
        </p:blipFill>
        <p:spPr>
          <a:xfrm>
            <a:off x="392125" y="3093125"/>
            <a:ext cx="4293674" cy="1687074"/>
          </a:xfrm>
          <a:prstGeom prst="rect">
            <a:avLst/>
          </a:prstGeom>
          <a:noFill/>
          <a:ln>
            <a:noFill/>
          </a:ln>
        </p:spPr>
      </p:pic>
      <p:pic>
        <p:nvPicPr>
          <p:cNvPr id="184" name="Google Shape;184;p21"/>
          <p:cNvPicPr preferRelativeResize="0"/>
          <p:nvPr/>
        </p:nvPicPr>
        <p:blipFill>
          <a:blip r:embed="rId4">
            <a:alphaModFix/>
          </a:blip>
          <a:stretch>
            <a:fillRect/>
          </a:stretch>
        </p:blipFill>
        <p:spPr>
          <a:xfrm>
            <a:off x="5078100" y="2299975"/>
            <a:ext cx="3117126" cy="2138824"/>
          </a:xfrm>
          <a:prstGeom prst="rect">
            <a:avLst/>
          </a:prstGeom>
          <a:noFill/>
          <a:ln>
            <a:noFill/>
          </a:ln>
        </p:spPr>
      </p:pic>
      <p:pic>
        <p:nvPicPr>
          <p:cNvPr id="185" name="Google Shape;185;p21"/>
          <p:cNvPicPr preferRelativeResize="0"/>
          <p:nvPr/>
        </p:nvPicPr>
        <p:blipFill>
          <a:blip r:embed="rId5">
            <a:alphaModFix/>
          </a:blip>
          <a:stretch>
            <a:fillRect/>
          </a:stretch>
        </p:blipFill>
        <p:spPr>
          <a:xfrm>
            <a:off x="4053775" y="533171"/>
            <a:ext cx="4733924" cy="139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